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3" r:id="rId6"/>
    <p:sldId id="261" r:id="rId7"/>
    <p:sldId id="265" r:id="rId8"/>
    <p:sldId id="267" r:id="rId9"/>
    <p:sldId id="268" r:id="rId10"/>
    <p:sldId id="262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Pietrini" initials="MP" lastIdx="1" clrIdx="0">
    <p:extLst>
      <p:ext uri="{19B8F6BF-5375-455C-9EA6-DF929625EA0E}">
        <p15:presenceInfo xmlns:p15="http://schemas.microsoft.com/office/powerpoint/2012/main" userId="ce0ae71751fb10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FDED-2BD6-4FFC-8272-46D42AF51D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3C79-CCAF-4DDA-AF5E-A067140A67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22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86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5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6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2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55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6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77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2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A87C-E1CA-4E2F-97DA-031C1A56272D}" type="datetimeFigureOut">
              <a:rPr lang="it-IT" smtClean="0"/>
              <a:t>14/02/2021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936B-ABB7-45BA-B469-5D418450B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6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ccadia.gov.it/le-nostre-scuole/" TargetMode="Externa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slideLayout" Target="../slideLayouts/slideLayout8.xml" /><Relationship Id="rId1" Type="http://schemas.openxmlformats.org/officeDocument/2006/relationships/tags" Target="../tags/tag2.xml" /><Relationship Id="rId5" Type="http://schemas.openxmlformats.org/officeDocument/2006/relationships/hyperlink" Target="https://biancosulnero.blogspot.com/2017/12/giudizi-descrittivi-utili-per-il.html" TargetMode="External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kids-png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KIMEDIA_15ANS_SWITZ_MATTERHORN-01.svg" TargetMode="External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www.publicdomainpictures.net/view-image.php?image=182616&amp;picture=&amp;jazyk=NL" TargetMode="External" /><Relationship Id="rId4" Type="http://schemas.openxmlformats.org/officeDocument/2006/relationships/image" Target="../media/image15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1-to-10-numbers-png/download/18999" TargetMode="Externa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www.pngall.com/teacher-png" TargetMode="Externa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Layout" Target="../slideLayouts/slideLayout4.xml" /><Relationship Id="rId1" Type="http://schemas.openxmlformats.org/officeDocument/2006/relationships/tags" Target="../tags/tag1.xml" /><Relationship Id="rId4" Type="http://schemas.openxmlformats.org/officeDocument/2006/relationships/hyperlink" Target="https://publicdomainq.net/woman-teacher-0007005/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jourdefrance.com/exercices/contenu/les-matieres-scolaires-vocabulaire-francais-precoce.html" TargetMode="Externa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://www.pngall.com/kids-png" TargetMode="Externa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svin.wordpress.com/2017/10/09/rubrica-para-evaluar-la-comprension-lectora-presentacion/" TargetMode="External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sosdonne.com/2017/06/16/siate-vostri-figli-mi-verrebbe-dire-non-la-pagella-vi-portano-lesame-superano-voto/" TargetMode="External" /><Relationship Id="rId4" Type="http://schemas.openxmlformats.org/officeDocument/2006/relationships/image" Target="../media/image8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rcocartaover30.blogspot.com/2009/04/storiella.html" TargetMode="External" /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azzettadilucca.it/piana/2014/12/proseguono-i-laboratori-di-lettura-nelle-biblioteche-comunali/" TargetMode="Externa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7">
            <a:extLst>
              <a:ext uri="{FF2B5EF4-FFF2-40B4-BE49-F238E27FC236}">
                <a16:creationId xmlns:a16="http://schemas.microsoft.com/office/drawing/2014/main" id="{C65597A7-60F7-4AA8-BC34-4454774B2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233325-24E7-4127-88E2-1D91FCBE5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993914"/>
            <a:ext cx="3737114" cy="2362028"/>
          </a:xfrm>
        </p:spPr>
        <p:txBody>
          <a:bodyPr>
            <a:normAutofit/>
          </a:bodyPr>
          <a:lstStyle/>
          <a:p>
            <a:pPr algn="l"/>
            <a:r>
              <a:rPr lang="it-IT" sz="4400" dirty="0"/>
              <a:t>NUOVE LINEE GUIDA SULLA VALUTAZIONE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16CE38-4411-45F2-98BD-7878B28C2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643287"/>
            <a:ext cx="3737114" cy="1441706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it-IT" dirty="0">
                <a:solidFill>
                  <a:srgbClr val="00B050"/>
                </a:solidFill>
              </a:rPr>
              <a:t>ISTITUTO COMPRENSIVO</a:t>
            </a:r>
          </a:p>
          <a:p>
            <a:pPr algn="l"/>
            <a:r>
              <a:rPr lang="it-IT" dirty="0">
                <a:solidFill>
                  <a:srgbClr val="00B050"/>
                </a:solidFill>
              </a:rPr>
              <a:t>DON FLORINDO BONOMI</a:t>
            </a:r>
          </a:p>
          <a:p>
            <a:pPr algn="l"/>
            <a:r>
              <a:rPr lang="it-IT" dirty="0">
                <a:solidFill>
                  <a:srgbClr val="00B050"/>
                </a:solidFill>
              </a:rPr>
              <a:t>FOSDINOVO</a:t>
            </a:r>
          </a:p>
          <a:p>
            <a:pPr algn="l"/>
            <a:r>
              <a:rPr lang="it-IT" dirty="0">
                <a:solidFill>
                  <a:srgbClr val="00B050"/>
                </a:solidFill>
              </a:rPr>
              <a:t>A.S. 2020/2021</a:t>
            </a:r>
          </a:p>
        </p:txBody>
      </p:sp>
      <p:sp>
        <p:nvSpPr>
          <p:cNvPr id="47" name="Freeform: Shape 39">
            <a:extLst>
              <a:ext uri="{FF2B5EF4-FFF2-40B4-BE49-F238E27FC236}">
                <a16:creationId xmlns:a16="http://schemas.microsoft.com/office/drawing/2014/main" id="{ABB34BBC-69D7-4906-8E5B-64C9EE038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5918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interni, stanzadaletto&#10;&#10;Descrizione generata automaticamente">
            <a:extLst>
              <a:ext uri="{FF2B5EF4-FFF2-40B4-BE49-F238E27FC236}">
                <a16:creationId xmlns:a16="http://schemas.microsoft.com/office/drawing/2014/main" id="{BD5BF9CC-82F3-42E6-B17C-E5E572B70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624"/>
          <a:stretch/>
        </p:blipFill>
        <p:spPr>
          <a:xfrm>
            <a:off x="7537837" y="1842489"/>
            <a:ext cx="4010696" cy="31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8"/>
    </mc:Choice>
    <mc:Fallback xmlns="">
      <p:transition spd="slow" advTm="96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6B8607-51EF-4AD0-8920-9F654626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COSA SI VALUTA NEL GIUDIZIO GLOBALE?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Segnaposto contenuto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42252F7-0485-443F-A45E-A8C6CDFDF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103" r="19155" b="2"/>
          <a:stretch/>
        </p:blipFill>
        <p:spPr>
          <a:xfrm>
            <a:off x="314345" y="1847850"/>
            <a:ext cx="3985281" cy="373582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97649F-258C-49BE-8ECC-1E4F6382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2333" y="1944389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FREQUENZA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REGOLE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PARTECIPAZIONE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IMPEGNO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5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6"/>
    </mc:Choice>
    <mc:Fallback xmlns="">
      <p:transition spd="slow" advTm="8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B6C99C-67DB-452B-AF99-38D23A87BD9F}"/>
              </a:ext>
            </a:extLst>
          </p:cNvPr>
          <p:cNvSpPr txBox="1"/>
          <p:nvPr/>
        </p:nvSpPr>
        <p:spPr>
          <a:xfrm>
            <a:off x="757117" y="803081"/>
            <a:ext cx="439707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Frequenza</a:t>
            </a:r>
            <a:r>
              <a:rPr lang="it-IT" sz="2400" dirty="0"/>
              <a:t>: quanto il bambino prende parte regolarmente o meno alle lezioni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8B31BC-3ECC-46C8-8877-D77C82B54582}"/>
              </a:ext>
            </a:extLst>
          </p:cNvPr>
          <p:cNvSpPr txBox="1"/>
          <p:nvPr/>
        </p:nvSpPr>
        <p:spPr>
          <a:xfrm>
            <a:off x="500932" y="4532243"/>
            <a:ext cx="386433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Regole</a:t>
            </a:r>
            <a:r>
              <a:rPr lang="it-IT" sz="2400" i="1" dirty="0"/>
              <a:t>:</a:t>
            </a:r>
            <a:r>
              <a:rPr lang="it-IT" dirty="0"/>
              <a:t> </a:t>
            </a:r>
            <a:r>
              <a:rPr lang="it-IT" sz="2400" dirty="0"/>
              <a:t>la capacità del bambino di seguire le regole convenute dall’Istituto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A8E2B9-A098-48DF-AF50-8A422B1B619D}"/>
              </a:ext>
            </a:extLst>
          </p:cNvPr>
          <p:cNvSpPr txBox="1"/>
          <p:nvPr/>
        </p:nvSpPr>
        <p:spPr>
          <a:xfrm>
            <a:off x="7983110" y="958450"/>
            <a:ext cx="3053301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Partecipazione</a:t>
            </a:r>
            <a:r>
              <a:rPr lang="it-IT" dirty="0"/>
              <a:t>: </a:t>
            </a:r>
            <a:r>
              <a:rPr lang="it-IT" sz="2400" dirty="0"/>
              <a:t>la capacità del bambino di apportare il suo contributo durante le attività scolastiche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BDA50A-7BD6-4E83-91EC-24344D4EC961}"/>
              </a:ext>
            </a:extLst>
          </p:cNvPr>
          <p:cNvSpPr txBox="1"/>
          <p:nvPr/>
        </p:nvSpPr>
        <p:spPr>
          <a:xfrm>
            <a:off x="7108465" y="4699221"/>
            <a:ext cx="305330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Impegno</a:t>
            </a:r>
            <a:r>
              <a:rPr lang="it-IT" dirty="0"/>
              <a:t>: </a:t>
            </a:r>
            <a:r>
              <a:rPr lang="it-IT" sz="2400" dirty="0"/>
              <a:t>la capacità  del bambino di assolvere al proprio dovere scolastico</a:t>
            </a:r>
          </a:p>
        </p:txBody>
      </p:sp>
      <p:pic>
        <p:nvPicPr>
          <p:cNvPr id="8" name="Immagine 7" descr="Immagine che contiene testo, giocattolo, bambola&#10;&#10;Descrizione generata automaticamente">
            <a:extLst>
              <a:ext uri="{FF2B5EF4-FFF2-40B4-BE49-F238E27FC236}">
                <a16:creationId xmlns:a16="http://schemas.microsoft.com/office/drawing/2014/main" id="{878C5C27-53BA-4AB4-B0D6-1CF7D38E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2772" y="2506128"/>
            <a:ext cx="3638151" cy="19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3"/>
    </mc:Choice>
    <mc:Fallback xmlns="">
      <p:transition spd="slow" advTm="129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 notturno&#10;&#10;Descrizione generata automaticamente">
            <a:extLst>
              <a:ext uri="{FF2B5EF4-FFF2-40B4-BE49-F238E27FC236}">
                <a16:creationId xmlns:a16="http://schemas.microsoft.com/office/drawing/2014/main" id="{01072144-F1E4-43A2-BCA1-09E908811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0230" y="-85724"/>
            <a:ext cx="6445738" cy="93850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970A91-A2C7-4979-A2C0-8A4934A3F7E2}"/>
              </a:ext>
            </a:extLst>
          </p:cNvPr>
          <p:cNvSpPr txBox="1"/>
          <p:nvPr/>
        </p:nvSpPr>
        <p:spPr>
          <a:xfrm rot="10800000" flipH="1" flipV="1">
            <a:off x="8143874" y="4331731"/>
            <a:ext cx="3095625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BASE: devi percorrere ancora un po’ di strada ma sei a buon punto!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956561-B7FA-4EDB-A91C-00B7BC3EE903}"/>
              </a:ext>
            </a:extLst>
          </p:cNvPr>
          <p:cNvSpPr txBox="1"/>
          <p:nvPr/>
        </p:nvSpPr>
        <p:spPr>
          <a:xfrm>
            <a:off x="7048500" y="2758829"/>
            <a:ext cx="203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INTERMEDIO: stai procedendo alla grande…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869BFD-2380-47A1-B021-BFFB725C7B3A}"/>
              </a:ext>
            </a:extLst>
          </p:cNvPr>
          <p:cNvSpPr txBox="1"/>
          <p:nvPr/>
        </p:nvSpPr>
        <p:spPr>
          <a:xfrm>
            <a:off x="4933949" y="1203529"/>
            <a:ext cx="221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AVANZATO: ci siamo… hai raggiunto la vetta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B82AED-39C7-48E0-A07C-AD0F178F461D}"/>
              </a:ext>
            </a:extLst>
          </p:cNvPr>
          <p:cNvSpPr txBox="1"/>
          <p:nvPr/>
        </p:nvSpPr>
        <p:spPr>
          <a:xfrm>
            <a:off x="85969" y="5814646"/>
            <a:ext cx="350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VIA DI PRIMA ACQUISIZIONE: hai tutto l’occorrente per iniziare il tuo cammino…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2C4B3D5-84A4-487C-A3C1-8BCB31E0BB8B}"/>
              </a:ext>
            </a:extLst>
          </p:cNvPr>
          <p:cNvSpPr/>
          <p:nvPr/>
        </p:nvSpPr>
        <p:spPr>
          <a:xfrm>
            <a:off x="398585" y="333376"/>
            <a:ext cx="3735753" cy="10858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COME SPIEGARLO AI BAMBINI…</a:t>
            </a:r>
          </a:p>
        </p:txBody>
      </p:sp>
      <p:pic>
        <p:nvPicPr>
          <p:cNvPr id="17" name="Immagine 1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F5848AED-C3AE-4109-8871-F3104613B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2873" y="287432"/>
            <a:ext cx="2580542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75"/>
    </mc:Choice>
    <mc:Fallback xmlns="">
      <p:transition spd="slow" advTm="98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BEEE5-5526-4A1D-9BFD-D1BB6280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 PASSA DAI NUMERI …</a:t>
            </a:r>
          </a:p>
        </p:txBody>
      </p:sp>
      <p:pic>
        <p:nvPicPr>
          <p:cNvPr id="31" name="Segnaposto contenuto 30" descr="Immagine che contiene testo, serviziodatavola, piatto, stoviglie&#10;&#10;Descrizione generata automaticamente">
            <a:extLst>
              <a:ext uri="{FF2B5EF4-FFF2-40B4-BE49-F238E27FC236}">
                <a16:creationId xmlns:a16="http://schemas.microsoft.com/office/drawing/2014/main" id="{B0545DA5-0729-495A-8186-DECC5318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8610" y="2768280"/>
            <a:ext cx="5257800" cy="2557700"/>
          </a:xfrm>
        </p:spPr>
      </p:pic>
      <p:pic>
        <p:nvPicPr>
          <p:cNvPr id="13" name="Segnaposto contenuto 12" descr="Immagine che contiene giocattolo, bambola, grafica vettoriale&#10;&#10;Descrizione generata automaticamente">
            <a:extLst>
              <a:ext uri="{FF2B5EF4-FFF2-40B4-BE49-F238E27FC236}">
                <a16:creationId xmlns:a16="http://schemas.microsoft.com/office/drawing/2014/main" id="{B7547122-CABB-432C-BBAC-CD2BB733CC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132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5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"/>
    </mc:Choice>
    <mc:Fallback xmlns="">
      <p:transition spd="slow" advTm="63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63CD9F-20A7-42D2-AE6C-C0BA4E4B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…ALLE PAROLE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7A0307-EFD6-4AC2-BF06-991A57272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9534" y="2257006"/>
            <a:ext cx="5574723" cy="3639289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IMPARA, SVOLGE, RISOLVE, DIALOGA, PARTECIPA, LEGGE, SCRIVE, CALCOLA, RICONOSCE, CURA, AIUTA, ACCOGLIE...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EC83504A-8353-4E8D-A7F0-8A1929788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4707" y="1629089"/>
            <a:ext cx="1647108" cy="3620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48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9"/>
    </mc:Choice>
    <mc:Fallback xmlns="">
      <p:transition spd="slow" advTm="11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4C83F-1A98-4560-A2CD-260FF5EC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498410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OBIETTIVI E TRAGUARDI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E93E27-9458-4201-BBAD-39B8E96E5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L’obiettivo è..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8E2389-796A-4CA6-B828-F0E794848C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 piccolo passo che il bambino compie per raggiungere un dato traguardo.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B734E0-7830-41C1-BA51-D726ABD5E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Un traguardo è…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DC89FF-EED7-4C59-BF7D-4649441C8C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la destinazione del suo apprendimento cioè del saper fare.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0AF9E6B-7193-4015-AC2B-C55B906E4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21812" y="507508"/>
            <a:ext cx="4056435" cy="1137014"/>
          </a:xfrm>
          <a:prstGeom prst="rect">
            <a:avLst/>
          </a:prstGeom>
        </p:spPr>
      </p:pic>
      <p:pic>
        <p:nvPicPr>
          <p:cNvPr id="8" name="Immagine 7" descr="Immagine che contiene testo, giocattolo, bambola&#10;&#10;Descrizione generata automaticamente">
            <a:extLst>
              <a:ext uri="{FF2B5EF4-FFF2-40B4-BE49-F238E27FC236}">
                <a16:creationId xmlns:a16="http://schemas.microsoft.com/office/drawing/2014/main" id="{1C196BE5-BB3A-4F9D-8794-8689EEC06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 flipV="1">
            <a:off x="1007706" y="4030824"/>
            <a:ext cx="9601200" cy="26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1"/>
    </mc:Choice>
    <mc:Fallback xmlns="">
      <p:transition spd="slow" advTm="120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376D7-A8EC-4074-A0E3-889ADB9415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4055" y="604299"/>
            <a:ext cx="8992925" cy="995901"/>
          </a:xfrm>
        </p:spPr>
        <p:txBody>
          <a:bodyPr>
            <a:noAutofit/>
          </a:bodyPr>
          <a:lstStyle/>
          <a:p>
            <a:r>
              <a:rPr lang="it-IT" sz="6000" dirty="0">
                <a:highlight>
                  <a:srgbClr val="00FFFF"/>
                </a:highlight>
              </a:rPr>
              <a:t>E I VOTI DOVE SONO FINITI?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E588FED-2598-41B5-86E8-024F75669A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43754" y="2125783"/>
            <a:ext cx="4890819" cy="2597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VOTI VERRANNO SOSTITUITI DA UN GIUDIZIO CHE SPIEGA I LIVELLI RAGGIUNTI DAL BAMBINO NELLE VARIE DISCIPLINE.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476008-11A8-4249-9C87-F41A7AA3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5774" y="3629025"/>
            <a:ext cx="3298825" cy="27749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7A1C903-7DBB-4827-882B-6C4F47382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9525" y="2676525"/>
            <a:ext cx="4371975" cy="29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1"/>
    </mc:Choice>
    <mc:Fallback xmlns="">
      <p:transition spd="slow" advTm="86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9C5AE-0DFD-44A3-B69C-FD0AC63B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7" y="329284"/>
            <a:ext cx="10515600" cy="1325563"/>
          </a:xfrm>
        </p:spPr>
        <p:txBody>
          <a:bodyPr/>
          <a:lstStyle/>
          <a:p>
            <a:r>
              <a:rPr lang="it-IT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4 LIVELLI DI APPRENDIMENTO</a:t>
            </a:r>
          </a:p>
        </p:txBody>
      </p:sp>
      <p:sp>
        <p:nvSpPr>
          <p:cNvPr id="3" name="Rettangolo ad angolo ripiegato 2">
            <a:extLst>
              <a:ext uri="{FF2B5EF4-FFF2-40B4-BE49-F238E27FC236}">
                <a16:creationId xmlns:a16="http://schemas.microsoft.com/office/drawing/2014/main" id="{51EBF06B-2C3A-45F1-ADF1-8206A4683E73}"/>
              </a:ext>
            </a:extLst>
          </p:cNvPr>
          <p:cNvSpPr/>
          <p:nvPr/>
        </p:nvSpPr>
        <p:spPr>
          <a:xfrm>
            <a:off x="1905282" y="1895578"/>
            <a:ext cx="1861648" cy="142409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VIA DI PRIMA ACQUISIZIONE</a:t>
            </a:r>
          </a:p>
        </p:txBody>
      </p:sp>
      <p:sp>
        <p:nvSpPr>
          <p:cNvPr id="4" name="Rettangolo ad angolo ripiegato 3">
            <a:extLst>
              <a:ext uri="{FF2B5EF4-FFF2-40B4-BE49-F238E27FC236}">
                <a16:creationId xmlns:a16="http://schemas.microsoft.com/office/drawing/2014/main" id="{E8761EA0-1AB9-46E1-9D76-0EBF486EA137}"/>
              </a:ext>
            </a:extLst>
          </p:cNvPr>
          <p:cNvSpPr/>
          <p:nvPr/>
        </p:nvSpPr>
        <p:spPr>
          <a:xfrm>
            <a:off x="1947031" y="4509054"/>
            <a:ext cx="1699592" cy="9144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BASE</a:t>
            </a:r>
          </a:p>
        </p:txBody>
      </p:sp>
      <p:sp>
        <p:nvSpPr>
          <p:cNvPr id="5" name="Rettangolo ad angolo ripiegato 4">
            <a:extLst>
              <a:ext uri="{FF2B5EF4-FFF2-40B4-BE49-F238E27FC236}">
                <a16:creationId xmlns:a16="http://schemas.microsoft.com/office/drawing/2014/main" id="{B006262D-BD0E-460B-BE21-060A4C64B29B}"/>
              </a:ext>
            </a:extLst>
          </p:cNvPr>
          <p:cNvSpPr/>
          <p:nvPr/>
        </p:nvSpPr>
        <p:spPr>
          <a:xfrm>
            <a:off x="8425072" y="4953001"/>
            <a:ext cx="1492896" cy="914400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AVANZATO</a:t>
            </a:r>
          </a:p>
        </p:txBody>
      </p:sp>
      <p:sp>
        <p:nvSpPr>
          <p:cNvPr id="8" name="Rettangolo ad angolo ripiegato 7">
            <a:extLst>
              <a:ext uri="{FF2B5EF4-FFF2-40B4-BE49-F238E27FC236}">
                <a16:creationId xmlns:a16="http://schemas.microsoft.com/office/drawing/2014/main" id="{7C09E7FE-85F4-40A2-98F3-F50D1E8184F7}"/>
              </a:ext>
            </a:extLst>
          </p:cNvPr>
          <p:cNvSpPr/>
          <p:nvPr/>
        </p:nvSpPr>
        <p:spPr>
          <a:xfrm>
            <a:off x="8425072" y="2066719"/>
            <a:ext cx="1673366" cy="914400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INTERMEDIO</a:t>
            </a:r>
          </a:p>
        </p:txBody>
      </p:sp>
      <p:pic>
        <p:nvPicPr>
          <p:cNvPr id="11" name="Immagine 10" descr="Immagine che contiene testo, grafica vettoriale, clipart&#10;&#10;Descrizione generata automaticamente">
            <a:extLst>
              <a:ext uri="{FF2B5EF4-FFF2-40B4-BE49-F238E27FC236}">
                <a16:creationId xmlns:a16="http://schemas.microsoft.com/office/drawing/2014/main" id="{07BE48DD-8834-42BD-A454-7993191B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0783" y="1987826"/>
            <a:ext cx="2530129" cy="3924940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6F684BE-9436-47C6-99A1-4E28D8A092C9}"/>
              </a:ext>
            </a:extLst>
          </p:cNvPr>
          <p:cNvCxnSpPr/>
          <p:nvPr/>
        </p:nvCxnSpPr>
        <p:spPr>
          <a:xfrm>
            <a:off x="3811656" y="240744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CD1C16-FFB6-414A-AABF-CAABB5CD7BA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7510672" y="2523919"/>
            <a:ext cx="914400" cy="79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84AF3854-1182-4E2C-9981-755E3E5F1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345639" y="4360353"/>
            <a:ext cx="963641" cy="84612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C7ECFA9-B857-460E-9DE3-10530373E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811656" y="4446157"/>
            <a:ext cx="768196" cy="6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9"/>
    </mc:Choice>
    <mc:Fallback xmlns="">
      <p:transition spd="slow" advTm="70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775E8C-DA3D-4AA8-8755-4350C5AA82F8}"/>
              </a:ext>
            </a:extLst>
          </p:cNvPr>
          <p:cNvSpPr txBox="1"/>
          <p:nvPr/>
        </p:nvSpPr>
        <p:spPr>
          <a:xfrm>
            <a:off x="4518881" y="481013"/>
            <a:ext cx="2649538" cy="258762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200"/>
              <a:t>IN VIA DI PRIMA ACQUISIZIONE: L’alunno porta a termine i compiti assegnati solo in situazioni note e con il supporto dell’insegnante.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634908-64D6-4DE5-952F-9B98437231C0}"/>
              </a:ext>
            </a:extLst>
          </p:cNvPr>
          <p:cNvSpPr txBox="1"/>
          <p:nvPr/>
        </p:nvSpPr>
        <p:spPr>
          <a:xfrm>
            <a:off x="4294795" y="3712308"/>
            <a:ext cx="3530600" cy="2117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t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200" dirty="0"/>
              <a:t>BASE: L’alunno porta a termine i compiti assegnati solo in situazioni note e utilizzando risorse fornite dall’insegnante, sia in modo autonomo, ma discontinuo, sia in modo non autonomo, ma continuo.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CB2E9A-1FEB-4C34-8B1B-6B1B00B72BE3}"/>
              </a:ext>
            </a:extLst>
          </p:cNvPr>
          <p:cNvSpPr txBox="1"/>
          <p:nvPr/>
        </p:nvSpPr>
        <p:spPr>
          <a:xfrm>
            <a:off x="7825395" y="416292"/>
            <a:ext cx="4084638" cy="2587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200" dirty="0"/>
              <a:t>INTERMEDIO: L’alunno porta a termine i compiti assegnati in situazioni note in modo autonomo e continuativo; risolve compiti in situazioni non note con risorse fornite dal docente ma non in modo autonomo.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637A50-021C-4CF3-8BF5-8C3E7F3D28A4}"/>
              </a:ext>
            </a:extLst>
          </p:cNvPr>
          <p:cNvSpPr txBox="1"/>
          <p:nvPr/>
        </p:nvSpPr>
        <p:spPr>
          <a:xfrm>
            <a:off x="8345609" y="3242653"/>
            <a:ext cx="3203575" cy="2587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200" dirty="0"/>
              <a:t>AVANZATO: L’alunno porta a termine i compiti assegnati in situazioni note e non note, con una varietà di risorse  sia fornite dal docente sia reperite autonomamente con continuità.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CC0BA6-BBEB-4C6E-856B-0A904CE4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FACCIAMO QUALCHE ESEMPIO</a:t>
            </a:r>
          </a:p>
        </p:txBody>
      </p:sp>
    </p:spTree>
    <p:extLst>
      <p:ext uri="{BB962C8B-B14F-4D97-AF65-F5344CB8AC3E}">
        <p14:creationId xmlns:p14="http://schemas.microsoft.com/office/powerpoint/2010/main" val="24893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2"/>
    </mc:Choice>
    <mc:Fallback xmlns="">
      <p:transition spd="slow" advTm="296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592781-4D9A-4459-890D-EBCB3A69B0BA}"/>
              </a:ext>
            </a:extLst>
          </p:cNvPr>
          <p:cNvSpPr txBox="1"/>
          <p:nvPr/>
        </p:nvSpPr>
        <p:spPr>
          <a:xfrm>
            <a:off x="386796" y="477079"/>
            <a:ext cx="4293359" cy="1846659"/>
          </a:xfrm>
          <a:prstGeom prst="rect">
            <a:avLst/>
          </a:prstGeom>
          <a:gradFill>
            <a:gsLst>
              <a:gs pos="46250">
                <a:srgbClr val="C7D5ED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400" b="1" i="1" u="sng" dirty="0"/>
              <a:t>l’autonomia</a:t>
            </a:r>
            <a:r>
              <a:rPr lang="it-IT" dirty="0"/>
              <a:t> dell’alunno nel mostrare la manifestazione di apprendimento descritto in uno specifico obiettivo. L’attività dell’alunno si considera completamente autonoma quando non è riscontrabile alcun intervento diretto del docente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67695E-A2AB-4349-A80A-04F34A05F7C9}"/>
              </a:ext>
            </a:extLst>
          </p:cNvPr>
          <p:cNvSpPr txBox="1"/>
          <p:nvPr/>
        </p:nvSpPr>
        <p:spPr>
          <a:xfrm>
            <a:off x="6440555" y="477079"/>
            <a:ext cx="5240167" cy="2954655"/>
          </a:xfrm>
          <a:prstGeom prst="rect">
            <a:avLst/>
          </a:prstGeom>
          <a:gradFill>
            <a:gsLst>
              <a:gs pos="46250">
                <a:schemeClr val="accent4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400" b="1" i="1" u="sng" dirty="0"/>
              <a:t>la tipologia </a:t>
            </a:r>
            <a:r>
              <a:rPr lang="it-IT" dirty="0"/>
              <a:t>della situazione (nota o non nota) entro la quale l’alunno mostra di aver raggiunto l’obiettivo. Una situazione (o attività, compito) nota può essere quella che è già stata presentata dal docente come esempio o riproposta più volte in forme simili per lo svolgimento di esercizi o compiti di tipo esecutivo. Al contrario, una situazione non nota si presenta all’allievo come nuova, introdotta per la prima volta in quella forma e senza specifiche indicazioni rispetto al tipo di procedura da seguire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2C7427-FEC1-4102-A2C8-45F8BD961CFC}"/>
              </a:ext>
            </a:extLst>
          </p:cNvPr>
          <p:cNvSpPr txBox="1"/>
          <p:nvPr/>
        </p:nvSpPr>
        <p:spPr>
          <a:xfrm>
            <a:off x="249144" y="3429000"/>
            <a:ext cx="3241308" cy="3231654"/>
          </a:xfrm>
          <a:prstGeom prst="rect">
            <a:avLst/>
          </a:prstGeom>
          <a:gradFill>
            <a:gsLst>
              <a:gs pos="4625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400" b="1" i="1" u="sng" dirty="0"/>
              <a:t>le risorse mobilitate </a:t>
            </a:r>
            <a:r>
              <a:rPr lang="it-IT" dirty="0"/>
              <a:t>per portare a termine il compito. L’alunno usa risorse appositamente predisposte dal docente per accompagnare il processo di apprendimento o, in alternativa, ricorre a risorse reperite spontaneamente nel contesto di apprendimento o precedentemente acquisite in contesti informali e formali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08B8EE-BA31-4651-8642-430446547B5B}"/>
              </a:ext>
            </a:extLst>
          </p:cNvPr>
          <p:cNvSpPr txBox="1"/>
          <p:nvPr/>
        </p:nvSpPr>
        <p:spPr>
          <a:xfrm>
            <a:off x="7226710" y="4086970"/>
            <a:ext cx="3883742" cy="2400657"/>
          </a:xfrm>
          <a:prstGeom prst="rect">
            <a:avLst/>
          </a:prstGeom>
          <a:gradFill>
            <a:gsLst>
              <a:gs pos="46250">
                <a:schemeClr val="accent2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2400" b="1" i="1" u="sng" dirty="0"/>
              <a:t>la continuità </a:t>
            </a:r>
            <a:r>
              <a:rPr lang="it-IT" dirty="0"/>
              <a:t>nella manifestazione dell'apprendimento. Vi è continuità quando un apprendimento è messo in atto più volte o tutte le volte in cui è necessario oppure atteso. In alternativa, non vi è continuità quando l’apprendimento si manifesta solo sporadicamente o mai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711D9445-2E1A-471D-A411-D59D45BDB840}"/>
              </a:ext>
            </a:extLst>
          </p:cNvPr>
          <p:cNvSpPr/>
          <p:nvPr/>
        </p:nvSpPr>
        <p:spPr>
          <a:xfrm>
            <a:off x="4326194" y="3942651"/>
            <a:ext cx="2084439" cy="97652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 quattro dimensioni per definire i livelli</a:t>
            </a:r>
          </a:p>
        </p:txBody>
      </p:sp>
      <p:cxnSp>
        <p:nvCxnSpPr>
          <p:cNvPr id="9" name="Connettore curvo 8">
            <a:extLst>
              <a:ext uri="{FF2B5EF4-FFF2-40B4-BE49-F238E27FC236}">
                <a16:creationId xmlns:a16="http://schemas.microsoft.com/office/drawing/2014/main" id="{3578BC9E-9275-42B4-BEC0-418C476C23A0}"/>
              </a:ext>
            </a:extLst>
          </p:cNvPr>
          <p:cNvCxnSpPr>
            <a:cxnSpLocks/>
          </p:cNvCxnSpPr>
          <p:nvPr/>
        </p:nvCxnSpPr>
        <p:spPr>
          <a:xfrm>
            <a:off x="6034255" y="5253386"/>
            <a:ext cx="1054806" cy="9311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curvo 9">
            <a:extLst>
              <a:ext uri="{FF2B5EF4-FFF2-40B4-BE49-F238E27FC236}">
                <a16:creationId xmlns:a16="http://schemas.microsoft.com/office/drawing/2014/main" id="{3BFAEF57-3DA3-4745-A4D3-94968C01AD24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28105" y="5044829"/>
            <a:ext cx="1337186" cy="10708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id="{01CD7A3C-4603-4212-B8F0-E7D11AD1D773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74835" y="2667924"/>
            <a:ext cx="1120879" cy="7601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135B7367-0C36-423C-BAFB-93D42AC66954}"/>
              </a:ext>
            </a:extLst>
          </p:cNvPr>
          <p:cNvCxnSpPr>
            <a:cxnSpLocks/>
          </p:cNvCxnSpPr>
          <p:nvPr/>
        </p:nvCxnSpPr>
        <p:spPr>
          <a:xfrm flipV="1">
            <a:off x="5627953" y="2915349"/>
            <a:ext cx="812604" cy="69309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66"/>
    </mc:Choice>
    <mc:Fallback xmlns="">
      <p:transition spd="slow" advTm="5166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4A5AFC-5B04-4CC1-8E25-D80A8109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LE INSEGNANTI VALUTANO QUINDI IL PROCESSO PERSONALE DI APPRENDIMENTO DI CIASCUN BAMBINO</a:t>
            </a:r>
          </a:p>
        </p:txBody>
      </p:sp>
      <p:pic>
        <p:nvPicPr>
          <p:cNvPr id="8" name="Segnaposto contenuto 7" descr="Immagine che contiene clipart, bambola&#10;&#10;Descrizione generata automaticamente">
            <a:extLst>
              <a:ext uri="{FF2B5EF4-FFF2-40B4-BE49-F238E27FC236}">
                <a16:creationId xmlns:a16="http://schemas.microsoft.com/office/drawing/2014/main" id="{2D8A340E-4F2C-4C25-B5C4-824798A8849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75" r="-2" b="4177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2C60B3-4B4E-4074-86D7-A60D9F81B6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kumimoji="0" lang="en-US" sz="22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</a:pPr>
            <a:r>
              <a:rPr lang="en-US" sz="2200" dirty="0"/>
              <a:t>Il </a:t>
            </a:r>
            <a:r>
              <a:rPr lang="en-US" sz="2200" dirty="0" err="1"/>
              <a:t>documento</a:t>
            </a:r>
            <a:r>
              <a:rPr lang="en-US" sz="2200" dirty="0"/>
              <a:t> di </a:t>
            </a:r>
            <a:r>
              <a:rPr lang="en-US" sz="2200" dirty="0" err="1"/>
              <a:t>valutazione</a:t>
            </a:r>
            <a:r>
              <a:rPr lang="en-US" sz="2200" dirty="0"/>
              <a:t> </a:t>
            </a:r>
            <a:r>
              <a:rPr lang="en-US" sz="2200" dirty="0" err="1"/>
              <a:t>attesta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risultati</a:t>
            </a:r>
            <a:r>
              <a:rPr lang="en-US" sz="2200" dirty="0"/>
              <a:t> del </a:t>
            </a:r>
            <a:r>
              <a:rPr lang="en-US" sz="2200" dirty="0" err="1"/>
              <a:t>percorso</a:t>
            </a:r>
            <a:r>
              <a:rPr lang="en-US" sz="2200" dirty="0"/>
              <a:t> </a:t>
            </a:r>
            <a:r>
              <a:rPr lang="en-US" sz="2200" dirty="0" err="1"/>
              <a:t>formativo</a:t>
            </a:r>
            <a:r>
              <a:rPr lang="en-US" sz="2200" dirty="0"/>
              <a:t> di </a:t>
            </a:r>
            <a:r>
              <a:rPr lang="en-US" sz="2200" dirty="0" err="1"/>
              <a:t>ciascun</a:t>
            </a:r>
            <a:r>
              <a:rPr lang="en-US" sz="2200" dirty="0"/>
              <a:t> </a:t>
            </a:r>
            <a:r>
              <a:rPr lang="en-US" sz="2200" dirty="0" err="1"/>
              <a:t>alunno</a:t>
            </a:r>
            <a:r>
              <a:rPr lang="en-US" sz="2200" dirty="0"/>
              <a:t> </a:t>
            </a:r>
            <a:r>
              <a:rPr lang="en-US" sz="2200" dirty="0" err="1"/>
              <a:t>mediante</a:t>
            </a:r>
            <a:r>
              <a:rPr lang="en-US" sz="2200" dirty="0"/>
              <a:t> la </a:t>
            </a:r>
            <a:r>
              <a:rPr lang="en-US" sz="2200" dirty="0" err="1"/>
              <a:t>descrizione</a:t>
            </a:r>
            <a:r>
              <a:rPr lang="en-US" sz="2200" dirty="0"/>
              <a:t> </a:t>
            </a:r>
            <a:r>
              <a:rPr lang="en-US" sz="2200" dirty="0" err="1"/>
              <a:t>dettagliata</a:t>
            </a:r>
            <a:r>
              <a:rPr lang="en-US" sz="2200" dirty="0"/>
              <a:t> </a:t>
            </a:r>
            <a:r>
              <a:rPr lang="en-US" sz="2200" dirty="0" err="1"/>
              <a:t>dei</a:t>
            </a:r>
            <a:r>
              <a:rPr lang="en-US" sz="2200" dirty="0"/>
              <a:t> </a:t>
            </a:r>
            <a:r>
              <a:rPr lang="en-US" sz="2200" dirty="0" err="1"/>
              <a:t>comportamenti</a:t>
            </a:r>
            <a:r>
              <a:rPr lang="en-US" sz="2200" dirty="0"/>
              <a:t> e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manifestazioni</a:t>
            </a:r>
            <a:r>
              <a:rPr lang="en-US" sz="2200" dirty="0"/>
              <a:t> </a:t>
            </a:r>
            <a:r>
              <a:rPr lang="en-US" sz="2200" dirty="0" err="1"/>
              <a:t>dell’apprendimento</a:t>
            </a:r>
            <a:r>
              <a:rPr lang="en-US" sz="2200" dirty="0"/>
              <a:t> </a:t>
            </a:r>
            <a:r>
              <a:rPr lang="en-US" sz="2200" dirty="0" err="1"/>
              <a:t>rilevati</a:t>
            </a:r>
            <a:r>
              <a:rPr lang="en-US" sz="2200" dirty="0"/>
              <a:t> in modo </a:t>
            </a:r>
            <a:r>
              <a:rPr lang="en-US" sz="2200" dirty="0" err="1"/>
              <a:t>continuativo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714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9"/>
    </mc:Choice>
    <mc:Fallback xmlns="">
      <p:transition spd="slow" advTm="1086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1.6|1.4"/>
</p:tagLst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NUOVE LINEE GUIDA SULLA VALUTAZIONE</Template>
  <TotalTime>2950</TotalTime>
  <Words>616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NUOVE LINEE GUIDA SULLA VALUTAZIONE</vt:lpstr>
      <vt:lpstr>SI PASSA DAI NUMERI …</vt:lpstr>
      <vt:lpstr>…ALLE PAROLE</vt:lpstr>
      <vt:lpstr>OBIETTIVI E TRAGUARDI</vt:lpstr>
      <vt:lpstr>E I VOTI DOVE SONO FINITI?</vt:lpstr>
      <vt:lpstr>I 4 LIVELLI DI APPRENDIMENTO</vt:lpstr>
      <vt:lpstr>FACCIAMO QUALCHE ESEMPIO</vt:lpstr>
      <vt:lpstr>Presentazione standard di PowerPoint</vt:lpstr>
      <vt:lpstr>LE INSEGNANTI VALUTANO QUINDI IL PROCESSO PERSONALE DI APPRENDIMENTO DI CIASCUN BAMBINO</vt:lpstr>
      <vt:lpstr>COSA SI VALUTA NEL GIUDIZIO GLOBALE?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LINEE GUIDA SULLA VALUTAZIONE</dc:title>
  <dc:creator>Martina Pietrini</dc:creator>
  <cp:lastModifiedBy>393385615080</cp:lastModifiedBy>
  <cp:revision>18</cp:revision>
  <dcterms:created xsi:type="dcterms:W3CDTF">2021-02-08T19:41:18Z</dcterms:created>
  <dcterms:modified xsi:type="dcterms:W3CDTF">2021-02-14T22:31:13Z</dcterms:modified>
</cp:coreProperties>
</file>